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4"/>
  </p:sldMasterIdLst>
  <p:notesMasterIdLst>
    <p:notesMasterId r:id="rId16"/>
  </p:notesMasterIdLst>
  <p:handoutMasterIdLst>
    <p:handoutMasterId r:id="rId17"/>
  </p:handoutMasterIdLst>
  <p:sldIdLst>
    <p:sldId id="257" r:id="rId5"/>
    <p:sldId id="259" r:id="rId6"/>
    <p:sldId id="262" r:id="rId7"/>
    <p:sldId id="265" r:id="rId8"/>
    <p:sldId id="268" r:id="rId9"/>
    <p:sldId id="267" r:id="rId10"/>
    <p:sldId id="264" r:id="rId11"/>
    <p:sldId id="260" r:id="rId12"/>
    <p:sldId id="261" r:id="rId13"/>
    <p:sldId id="266" r:id="rId14"/>
    <p:sldId id="258" r:id="rId15"/>
  </p:sldIdLst>
  <p:sldSz cx="12192000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C644A8E-4737-47EC-8F63-A04FC3F60BBC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7D2CD12-2EA1-4D01-B4E3-887F9CBA179F}" type="datetime1">
              <a:rPr lang="ja-JP" altLang="en-US" smtClean="0"/>
              <a:t>2020/3/23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"/>
              <a:t>マスター テキストの書式設定</a:t>
            </a:r>
            <a:endParaRPr lang="en-US"/>
          </a:p>
          <a:p>
            <a:pPr lvl="1" rtl="0"/>
            <a:r>
              <a:rPr lang="ja"/>
              <a:t>第 2 レベル</a:t>
            </a:r>
          </a:p>
          <a:p>
            <a:pPr lvl="2" rtl="0"/>
            <a:r>
              <a:rPr lang="ja"/>
              <a:t>第 3 レベル</a:t>
            </a:r>
          </a:p>
          <a:p>
            <a:pPr lvl="3" rtl="0"/>
            <a:r>
              <a:rPr lang="ja"/>
              <a:t>第 4 レベル</a:t>
            </a:r>
          </a:p>
          <a:p>
            <a:pPr lvl="4" rtl="0"/>
            <a:r>
              <a:rPr lang="ja"/>
              <a:t>第 5 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DCDF92-A159-46CD-AE7F-AE913F8A0C03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A43473-F0CF-4097-9FA0-5C73431C12E8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長方形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長方形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日付プレースホルダー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9E36F4-56C9-497D-985A-4547EE80C7E5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12" name="フッター プレースホルダー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E9C3F6-23B1-4AC7-8654-56B71A245609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ED29A-E673-4AAF-8414-A0538097D4FB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AF9471-7E3C-43CD-B2AE-E0996B6FCF28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EAD7D0-3BCF-438D-AF45-776548880E3E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5BB670-9BB6-41E9-8402-5ADF041FD5DA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4CBAF2-9AF4-4C61-80A6-A4165AC07DD4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長方形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15E8BA45-A90A-4071-A13D-6AC57A8D06A3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10" name="フッター プレースホルダー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67FAA8-A50A-40C1-B5A1-A17F7AE628E9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" dirty="0"/>
              <a:t>マスター タイトルの書式設定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ja" dirty="0"/>
              <a:t>マスター テキストの書式設定</a:t>
            </a:r>
          </a:p>
          <a:p>
            <a:pPr lvl="1" rtl="0"/>
            <a:r>
              <a:rPr lang="ja" dirty="0"/>
              <a:t>第 2 レベル</a:t>
            </a:r>
          </a:p>
          <a:p>
            <a:pPr lvl="2" rtl="0"/>
            <a:r>
              <a:rPr lang="ja" dirty="0"/>
              <a:t>第 3 レベル</a:t>
            </a:r>
          </a:p>
          <a:p>
            <a:pPr lvl="3" rtl="0"/>
            <a:r>
              <a:rPr lang="ja" dirty="0"/>
              <a:t>第 4 レベル</a:t>
            </a:r>
          </a:p>
          <a:p>
            <a:pPr lvl="4" rtl="0"/>
            <a:r>
              <a:rPr lang="ja" dirty="0"/>
              <a:t>第 5 レベル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288BDA2-415F-4853-9C1B-2BDC206538FD}" type="datetime1">
              <a:rPr lang="ja-JP" altLang="en-US" noProof="0" smtClean="0"/>
              <a:t>2020/3/23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  <p:sp>
        <p:nvSpPr>
          <p:cNvPr id="9" name="長方形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長方形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長方形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 cap="all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長方形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GS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Agent </a:t>
            </a:r>
            <a:r>
              <a:rPr lang="en-US" altLang="ja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US" altLang="ja-JP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altLang="ja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rvice</a:t>
            </a: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Guide</a:t>
            </a:r>
            <a:endParaRPr lang="j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en-US" altLang="ja" dirty="0">
                <a:solidFill>
                  <a:srgbClr val="FF0000"/>
                </a:solidFill>
              </a:rPr>
              <a:t>Global SENSE </a:t>
            </a:r>
            <a:r>
              <a:rPr lang="en-US" altLang="ja" dirty="0" err="1">
                <a:solidFill>
                  <a:srgbClr val="FF0000"/>
                </a:solidFill>
              </a:rPr>
              <a:t>CO,.ltd</a:t>
            </a:r>
            <a:r>
              <a:rPr lang="en-US" altLang="ja-JP" dirty="0">
                <a:solidFill>
                  <a:srgbClr val="FF0000"/>
                </a:solidFill>
              </a:rPr>
              <a:t>.</a:t>
            </a:r>
            <a:endParaRPr lang="ja" dirty="0">
              <a:solidFill>
                <a:srgbClr val="FF0000"/>
              </a:solidFill>
            </a:endParaRPr>
          </a:p>
        </p:txBody>
      </p:sp>
      <p:sp>
        <p:nvSpPr>
          <p:cNvPr id="20" name="長方形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長方形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長方形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画像 5" descr="ロゴのクローズ アップ&#10;&#10;自動生成された説明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886316-36DA-4298-99B1-4021E0B1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サービス料（目安一覧）</a:t>
            </a:r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9CCABA-3257-4EC7-8919-1BB23F420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648" y="2978644"/>
            <a:ext cx="10417159" cy="258988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ja-JP" altLang="en-US" sz="2800" dirty="0"/>
              <a:t>月額契約料</a:t>
            </a:r>
            <a:r>
              <a:rPr lang="en-US" altLang="ja-JP" sz="2800" dirty="0"/>
              <a:t>			</a:t>
            </a:r>
            <a:r>
              <a:rPr lang="ja-JP" altLang="en-US" sz="2800" dirty="0"/>
              <a:t>無料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スポンサー関連</a:t>
            </a:r>
            <a:r>
              <a:rPr lang="en-US" altLang="ja-JP" sz="2800" dirty="0"/>
              <a:t>		</a:t>
            </a:r>
            <a:r>
              <a:rPr lang="ja-JP" altLang="en-US" sz="2800" dirty="0"/>
              <a:t>獲得金額の</a:t>
            </a:r>
            <a:r>
              <a:rPr lang="en-US" altLang="ja-JP" sz="2800" dirty="0"/>
              <a:t>15%</a:t>
            </a:r>
            <a:r>
              <a:rPr lang="ja-JP" altLang="en-US" sz="2800" dirty="0"/>
              <a:t>程度 </a:t>
            </a:r>
            <a:r>
              <a:rPr lang="en-US" altLang="ja-JP" sz="2800" dirty="0"/>
              <a:t>※</a:t>
            </a:r>
            <a:r>
              <a:rPr lang="ja-JP" altLang="en-US" sz="2800" dirty="0"/>
              <a:t>交通宿泊費は除外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チーム関連</a:t>
            </a:r>
            <a:r>
              <a:rPr lang="en-US" altLang="ja-JP" sz="2800" dirty="0"/>
              <a:t>			</a:t>
            </a:r>
            <a:r>
              <a:rPr lang="ja-JP" altLang="en-US" sz="2800" dirty="0"/>
              <a:t>年俸条件の</a:t>
            </a:r>
            <a:r>
              <a:rPr lang="en-US" altLang="ja-JP" sz="2800" dirty="0"/>
              <a:t>15%</a:t>
            </a:r>
            <a:r>
              <a:rPr lang="ja-JP" altLang="en-US" sz="2800" dirty="0"/>
              <a:t>程度 </a:t>
            </a:r>
            <a:r>
              <a:rPr lang="en-US" altLang="ja-JP" sz="2800" dirty="0"/>
              <a:t>※</a:t>
            </a:r>
            <a:r>
              <a:rPr lang="ja-JP" altLang="en-US" sz="2800" dirty="0"/>
              <a:t>交通宿泊費は除外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仕事関連</a:t>
            </a:r>
            <a:r>
              <a:rPr lang="en-US" altLang="ja-JP" sz="2800" dirty="0"/>
              <a:t>			</a:t>
            </a:r>
            <a:r>
              <a:rPr lang="ja-JP" altLang="en-US" sz="2800" dirty="0"/>
              <a:t>出演料等の</a:t>
            </a:r>
            <a:r>
              <a:rPr lang="en-US" altLang="ja-JP" sz="2800" dirty="0"/>
              <a:t>20%</a:t>
            </a:r>
            <a:r>
              <a:rPr lang="ja-JP" altLang="en-US" sz="2800" dirty="0"/>
              <a:t>程度 </a:t>
            </a:r>
            <a:r>
              <a:rPr lang="en-US" altLang="ja-JP" sz="2800" dirty="0"/>
              <a:t>※</a:t>
            </a:r>
            <a:r>
              <a:rPr lang="ja-JP" altLang="en-US" sz="2800" dirty="0"/>
              <a:t>交通宿泊費は除外</a:t>
            </a:r>
            <a:endParaRPr lang="en-US" altLang="ja-JP" sz="2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ED89AB-DBD4-4A52-A93B-360ED2E1A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FE9C3F6-23B1-4AC7-8654-56B71A245609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53E17D4-0F79-44E5-8540-A40EE0317258}"/>
              </a:ext>
            </a:extLst>
          </p:cNvPr>
          <p:cNvSpPr txBox="1">
            <a:spLocks/>
          </p:cNvSpPr>
          <p:nvPr/>
        </p:nvSpPr>
        <p:spPr>
          <a:xfrm>
            <a:off x="581192" y="5386507"/>
            <a:ext cx="11029615" cy="1275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エージェントは成果報酬なので安心です</a:t>
            </a:r>
            <a:endParaRPr lang="en-US" altLang="ja-JP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070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お問い合わせ先</a:t>
            </a:r>
            <a:endParaRPr lang="ja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8641D5A-CC94-4A85-BA30-0F7310EF7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2731455" cy="189713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グローバルセンス株式会社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エージェントサービス事業部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agent@gb-sense.com</a:t>
            </a:r>
          </a:p>
          <a:p>
            <a:pPr marL="0" indent="0">
              <a:buNone/>
            </a:pPr>
            <a:r>
              <a:rPr lang="ja-JP" altLang="en-US" dirty="0"/>
              <a:t>担当：工藤</a:t>
            </a:r>
            <a:endParaRPr lang="en-US" altLang="ja-JP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コンテンツ プレースホルダー 4">
            <a:extLst>
              <a:ext uri="{FF2B5EF4-FFF2-40B4-BE49-F238E27FC236}">
                <a16:creationId xmlns:a16="http://schemas.microsoft.com/office/drawing/2014/main" id="{E022E00F-FE93-4B66-A821-032F60725A0C}"/>
              </a:ext>
            </a:extLst>
          </p:cNvPr>
          <p:cNvSpPr txBox="1">
            <a:spLocks/>
          </p:cNvSpPr>
          <p:nvPr/>
        </p:nvSpPr>
        <p:spPr>
          <a:xfrm>
            <a:off x="5442595" y="2340863"/>
            <a:ext cx="5623287" cy="38925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altLang="ja-JP" sz="1100" dirty="0">
                <a:solidFill>
                  <a:srgbClr val="FF0000"/>
                </a:solidFill>
              </a:rPr>
              <a:t>(</a:t>
            </a:r>
            <a:r>
              <a:rPr lang="ja-JP" altLang="en-US" sz="1100" dirty="0">
                <a:solidFill>
                  <a:srgbClr val="FF0000"/>
                </a:solidFill>
              </a:rPr>
              <a:t>お問い合わせ件名テンプレート</a:t>
            </a:r>
            <a:r>
              <a:rPr lang="en-US" altLang="ja-JP" sz="11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ja-JP" altLang="en-US" sz="1100" dirty="0"/>
              <a:t>エージェントサービス説明希望</a:t>
            </a:r>
            <a:endParaRPr lang="en-US" altLang="ja-JP" sz="11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ja-JP" sz="1100" dirty="0">
                <a:solidFill>
                  <a:srgbClr val="FF0000"/>
                </a:solidFill>
              </a:rPr>
              <a:t>(</a:t>
            </a:r>
            <a:r>
              <a:rPr lang="ja-JP" altLang="en-US" sz="1100" dirty="0">
                <a:solidFill>
                  <a:srgbClr val="FF0000"/>
                </a:solidFill>
              </a:rPr>
              <a:t>お問い合わせ文章テンプレート</a:t>
            </a:r>
            <a:r>
              <a:rPr lang="en-US" altLang="ja-JP" sz="11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ja-JP" altLang="en-US" sz="1100" dirty="0"/>
              <a:t>初めてのお問い合わせとなります。</a:t>
            </a:r>
            <a:endParaRPr lang="en-US" altLang="ja-JP" sz="11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ja-JP" altLang="en-US" sz="1100" dirty="0"/>
              <a:t>〇〇と申します。</a:t>
            </a:r>
            <a:endParaRPr lang="en-US" altLang="ja-JP" sz="1100" dirty="0"/>
          </a:p>
          <a:p>
            <a:pPr marL="0" indent="0">
              <a:buFont typeface="Wingdings 2" panose="05020102010507070707" pitchFamily="18" charset="2"/>
              <a:buNone/>
            </a:pPr>
            <a:endParaRPr lang="en-US" sz="11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ja-JP" altLang="en-US" sz="1100" dirty="0"/>
              <a:t>エージェントサービスの説明をうけたく、ご連絡をさせていただきました。</a:t>
            </a:r>
            <a:endParaRPr lang="en-US" altLang="ja-JP" sz="11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ja-JP" altLang="en-US" sz="1100" dirty="0"/>
              <a:t>希望日時および場所について以下の通りお知らせいたします。</a:t>
            </a:r>
            <a:endParaRPr lang="en-US" altLang="ja-JP" sz="1100" dirty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ja-JP" sz="11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ja-JP" altLang="en-US" sz="1100" dirty="0"/>
              <a:t>場所：〇〇駅（〇〇県〇〇市）</a:t>
            </a:r>
            <a:endParaRPr lang="en-US" altLang="ja-JP" sz="11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ja-JP" altLang="en-US" sz="1100" dirty="0"/>
              <a:t>第</a:t>
            </a:r>
            <a:r>
              <a:rPr lang="en-US" altLang="ja-JP" sz="1100" dirty="0"/>
              <a:t>1</a:t>
            </a:r>
            <a:r>
              <a:rPr lang="ja-JP" altLang="en-US" sz="1100" dirty="0"/>
              <a:t>希望：西暦〇〇〇〇年〇〇月〇〇日　〇〇：〇〇以降</a:t>
            </a:r>
            <a:endParaRPr lang="en-US" altLang="ja-JP" sz="1100" dirty="0"/>
          </a:p>
          <a:p>
            <a:pPr marL="0" indent="0">
              <a:buNone/>
            </a:pPr>
            <a:r>
              <a:rPr lang="ja-JP" altLang="en-US" sz="1100" dirty="0"/>
              <a:t>第</a:t>
            </a:r>
            <a:r>
              <a:rPr lang="en-US" altLang="ja-JP" sz="1100" dirty="0"/>
              <a:t>2</a:t>
            </a:r>
            <a:r>
              <a:rPr lang="ja-JP" altLang="en-US" sz="1100" dirty="0"/>
              <a:t>希望：西暦〇〇〇〇年〇〇月〇〇日　〇〇：〇〇以降</a:t>
            </a:r>
            <a:endParaRPr lang="en-US" sz="1100" dirty="0"/>
          </a:p>
          <a:p>
            <a:pPr marL="0" indent="0">
              <a:buNone/>
            </a:pPr>
            <a:r>
              <a:rPr lang="ja-JP" altLang="en-US" sz="1100" dirty="0"/>
              <a:t>第</a:t>
            </a:r>
            <a:r>
              <a:rPr lang="en-US" altLang="ja-JP" sz="1100" dirty="0"/>
              <a:t>3</a:t>
            </a:r>
            <a:r>
              <a:rPr lang="ja-JP" altLang="en-US" sz="1100" dirty="0"/>
              <a:t>希望：西暦〇〇〇〇年〇〇月〇〇日　〇〇：〇〇以降</a:t>
            </a:r>
            <a:endParaRPr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7DB9AA-C44E-4FF9-8521-5E22BD07A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エージェントサービスとは</a:t>
            </a:r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951270-8257-4A71-9B38-5C9B51E56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3082678"/>
            <a:ext cx="11029615" cy="1275779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dirty="0"/>
              <a:t>プレイヤーが安心してプロ活動に集中するために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公平で安全な契約を増やし業界の健全性を保つために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696B52-8019-4915-A0F0-2D83F471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FE9C3F6-23B1-4AC7-8654-56B71A245609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0364A903-64B0-40F6-84E8-D1DA0E7A45BB}"/>
              </a:ext>
            </a:extLst>
          </p:cNvPr>
          <p:cNvSpPr txBox="1">
            <a:spLocks/>
          </p:cNvSpPr>
          <p:nvPr/>
        </p:nvSpPr>
        <p:spPr>
          <a:xfrm>
            <a:off x="581192" y="4801969"/>
            <a:ext cx="11029615" cy="1275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契約や交渉にかかわる全てを代行をします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0779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886316-36DA-4298-99B1-4021E0B1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エージェントサービス範囲（例）</a:t>
            </a:r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9CCABA-3257-4EC7-8919-1BB23F420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078" y="2885562"/>
            <a:ext cx="3338322" cy="2836281"/>
          </a:xfrm>
        </p:spPr>
        <p:txBody>
          <a:bodyPr anchor="t">
            <a:normAutofit/>
          </a:bodyPr>
          <a:lstStyle/>
          <a:p>
            <a:r>
              <a:rPr lang="ja-JP" altLang="en-US" dirty="0"/>
              <a:t>スポンサー関連</a:t>
            </a:r>
            <a:endParaRPr lang="en-US" altLang="ja-JP" dirty="0"/>
          </a:p>
          <a:p>
            <a:pPr lvl="1"/>
            <a:r>
              <a:rPr lang="ja-JP" altLang="en-US" dirty="0"/>
              <a:t>スポンサー獲得</a:t>
            </a:r>
            <a:endParaRPr lang="en-US" altLang="ja-JP" dirty="0"/>
          </a:p>
          <a:p>
            <a:pPr lvl="1"/>
            <a:r>
              <a:rPr lang="ja-JP" altLang="en-US" dirty="0"/>
              <a:t>条件交渉</a:t>
            </a:r>
            <a:endParaRPr lang="en-US" altLang="ja-JP" dirty="0"/>
          </a:p>
          <a:p>
            <a:pPr lvl="1"/>
            <a:r>
              <a:rPr lang="ja-JP" altLang="en-US" dirty="0"/>
              <a:t>契約内容チェック</a:t>
            </a:r>
            <a:endParaRPr lang="en-US" altLang="ja-JP" dirty="0"/>
          </a:p>
          <a:p>
            <a:pPr lvl="1"/>
            <a:r>
              <a:rPr lang="ja-JP" altLang="en-US" dirty="0"/>
              <a:t>契約締結手続き代行</a:t>
            </a:r>
            <a:endParaRPr lang="en-US" altLang="ja-JP" dirty="0"/>
          </a:p>
          <a:p>
            <a:pPr lvl="1"/>
            <a:r>
              <a:rPr lang="ja-JP" altLang="en-US" dirty="0"/>
              <a:t>入金管理および督促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ED89AB-DBD4-4A52-A93B-360ED2E1A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FE9C3F6-23B1-4AC7-8654-56B71A245609}" type="datetime1">
              <a:rPr lang="ja-JP" altLang="en-US" smtClean="0"/>
              <a:t>2020/3/23</a:t>
            </a:fld>
            <a:endParaRPr lang="en-US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4EF25CC-D593-4E55-8E4B-5B43A3D59AF3}"/>
              </a:ext>
            </a:extLst>
          </p:cNvPr>
          <p:cNvSpPr txBox="1">
            <a:spLocks/>
          </p:cNvSpPr>
          <p:nvPr/>
        </p:nvSpPr>
        <p:spPr>
          <a:xfrm>
            <a:off x="4794790" y="2885562"/>
            <a:ext cx="3338322" cy="31702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チーム関連</a:t>
            </a:r>
            <a:endParaRPr lang="en-US" altLang="ja-JP" dirty="0"/>
          </a:p>
          <a:p>
            <a:pPr lvl="1"/>
            <a:r>
              <a:rPr lang="ja-JP" altLang="en-US" dirty="0"/>
              <a:t>加入交渉</a:t>
            </a:r>
            <a:endParaRPr lang="en-US" altLang="ja-JP" dirty="0"/>
          </a:p>
          <a:p>
            <a:pPr lvl="1"/>
            <a:r>
              <a:rPr lang="ja-JP" altLang="en-US" dirty="0"/>
              <a:t>脱退交渉</a:t>
            </a:r>
            <a:endParaRPr lang="en-US" altLang="ja-JP" dirty="0"/>
          </a:p>
          <a:p>
            <a:pPr lvl="1"/>
            <a:r>
              <a:rPr lang="ja-JP" altLang="en-US" dirty="0"/>
              <a:t>条件交渉（年俸、条件など）</a:t>
            </a:r>
            <a:endParaRPr lang="en-US" altLang="ja-JP" dirty="0"/>
          </a:p>
          <a:p>
            <a:pPr lvl="1"/>
            <a:r>
              <a:rPr lang="ja-JP" altLang="en-US" dirty="0"/>
              <a:t>契約内容チェック</a:t>
            </a:r>
            <a:endParaRPr lang="en-US" altLang="ja-JP" dirty="0"/>
          </a:p>
          <a:p>
            <a:pPr lvl="1"/>
            <a:r>
              <a:rPr lang="ja-JP" altLang="en-US" dirty="0"/>
              <a:t>契約締結手続き代行</a:t>
            </a:r>
            <a:endParaRPr lang="en-US" altLang="ja-JP" dirty="0"/>
          </a:p>
          <a:p>
            <a:pPr lvl="1"/>
            <a:r>
              <a:rPr lang="ja-JP" altLang="en-US" dirty="0"/>
              <a:t>入金管理および督促</a:t>
            </a:r>
            <a:endParaRPr lang="en-US" altLang="ja-JP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BEDA99C1-9AB1-4D83-80E5-97F907809013}"/>
              </a:ext>
            </a:extLst>
          </p:cNvPr>
          <p:cNvSpPr txBox="1">
            <a:spLocks/>
          </p:cNvSpPr>
          <p:nvPr/>
        </p:nvSpPr>
        <p:spPr>
          <a:xfrm>
            <a:off x="8167502" y="2885562"/>
            <a:ext cx="3338322" cy="28362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仕事関連</a:t>
            </a:r>
            <a:endParaRPr lang="en-US" altLang="ja-JP" dirty="0"/>
          </a:p>
          <a:p>
            <a:pPr lvl="1"/>
            <a:r>
              <a:rPr lang="ja-JP" altLang="en-US" dirty="0"/>
              <a:t>仕事の獲得</a:t>
            </a:r>
            <a:endParaRPr lang="en-US" altLang="ja-JP" dirty="0"/>
          </a:p>
          <a:p>
            <a:pPr lvl="1"/>
            <a:r>
              <a:rPr lang="ja-JP" altLang="en-US" dirty="0"/>
              <a:t>条件交渉</a:t>
            </a:r>
            <a:endParaRPr lang="en-US" altLang="ja-JP" dirty="0"/>
          </a:p>
          <a:p>
            <a:pPr lvl="1"/>
            <a:r>
              <a:rPr lang="ja-JP" altLang="en-US" dirty="0"/>
              <a:t>契約内容チェック</a:t>
            </a:r>
            <a:endParaRPr lang="en-US" altLang="ja-JP" dirty="0"/>
          </a:p>
          <a:p>
            <a:pPr lvl="1"/>
            <a:r>
              <a:rPr lang="ja-JP" altLang="en-US" dirty="0"/>
              <a:t>契約締結手続き代行</a:t>
            </a:r>
            <a:endParaRPr lang="en-US" altLang="ja-JP" dirty="0"/>
          </a:p>
          <a:p>
            <a:pPr lvl="1"/>
            <a:r>
              <a:rPr lang="ja-JP" altLang="en-US" dirty="0"/>
              <a:t>入金管理および督促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39069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FC8ABB6-98EE-4284-A62C-CB048C57BDA3}"/>
              </a:ext>
            </a:extLst>
          </p:cNvPr>
          <p:cNvSpPr/>
          <p:nvPr/>
        </p:nvSpPr>
        <p:spPr>
          <a:xfrm>
            <a:off x="3383827" y="2103458"/>
            <a:ext cx="7775137" cy="2415764"/>
          </a:xfrm>
          <a:prstGeom prst="roundRect">
            <a:avLst>
              <a:gd name="adj" fmla="val 3521"/>
            </a:avLst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B29F56D-4F00-43B7-BC5D-CB9F46767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ja-JP" altLang="en-US" dirty="0"/>
              <a:t>サービス図</a:t>
            </a:r>
            <a:endParaRPr lang="en-US" dirty="0"/>
          </a:p>
        </p:txBody>
      </p:sp>
      <p:pic>
        <p:nvPicPr>
          <p:cNvPr id="8" name="グラフィックス 7" descr="事務員">
            <a:extLst>
              <a:ext uri="{FF2B5EF4-FFF2-40B4-BE49-F238E27FC236}">
                <a16:creationId xmlns:a16="http://schemas.microsoft.com/office/drawing/2014/main" id="{075DEB02-1169-41E4-B39C-BE4972B27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7987" y="5501600"/>
            <a:ext cx="914400" cy="914400"/>
          </a:xfrm>
          <a:prstGeom prst="rect">
            <a:avLst/>
          </a:prstGeom>
        </p:spPr>
      </p:pic>
      <p:pic>
        <p:nvPicPr>
          <p:cNvPr id="22" name="グラフィックス 21" descr="男性のプロフィール">
            <a:extLst>
              <a:ext uri="{FF2B5EF4-FFF2-40B4-BE49-F238E27FC236}">
                <a16:creationId xmlns:a16="http://schemas.microsoft.com/office/drawing/2014/main" id="{79DE288E-D029-4031-B051-5390EC8BC9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37228" y="3604822"/>
            <a:ext cx="914400" cy="914400"/>
          </a:xfrm>
          <a:prstGeom prst="rect">
            <a:avLst/>
          </a:prstGeom>
        </p:spPr>
      </p:pic>
      <p:pic>
        <p:nvPicPr>
          <p:cNvPr id="29" name="グラフィックス 28" descr="建物">
            <a:extLst>
              <a:ext uri="{FF2B5EF4-FFF2-40B4-BE49-F238E27FC236}">
                <a16:creationId xmlns:a16="http://schemas.microsoft.com/office/drawing/2014/main" id="{C94087B8-5B0E-4C68-8ABE-92BBF11D78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06950" y="5617373"/>
            <a:ext cx="726704" cy="726704"/>
          </a:xfrm>
          <a:prstGeom prst="rect">
            <a:avLst/>
          </a:prstGeom>
        </p:spPr>
      </p:pic>
      <p:pic>
        <p:nvPicPr>
          <p:cNvPr id="33" name="グラフィックス 32" descr="建物">
            <a:extLst>
              <a:ext uri="{FF2B5EF4-FFF2-40B4-BE49-F238E27FC236}">
                <a16:creationId xmlns:a16="http://schemas.microsoft.com/office/drawing/2014/main" id="{4781B590-4BB3-4D97-BB1F-0DD50E733F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78947" y="5616067"/>
            <a:ext cx="726704" cy="726704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E756BB1-743A-419E-A1A5-904A6E398776}"/>
              </a:ext>
            </a:extLst>
          </p:cNvPr>
          <p:cNvSpPr txBox="1"/>
          <p:nvPr/>
        </p:nvSpPr>
        <p:spPr>
          <a:xfrm>
            <a:off x="3937228" y="4088851"/>
            <a:ext cx="888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</a:rPr>
              <a:t>Agent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DC834E3-480B-452D-8007-A83E85C7B4DC}"/>
              </a:ext>
            </a:extLst>
          </p:cNvPr>
          <p:cNvGrpSpPr/>
          <p:nvPr/>
        </p:nvGrpSpPr>
        <p:grpSpPr>
          <a:xfrm>
            <a:off x="3901135" y="2103458"/>
            <a:ext cx="914401" cy="914400"/>
            <a:chOff x="4673422" y="2229727"/>
            <a:chExt cx="914401" cy="914400"/>
          </a:xfrm>
        </p:grpSpPr>
        <p:pic>
          <p:nvPicPr>
            <p:cNvPr id="24" name="グラフィックス 23" descr="ユーザー">
              <a:extLst>
                <a:ext uri="{FF2B5EF4-FFF2-40B4-BE49-F238E27FC236}">
                  <a16:creationId xmlns:a16="http://schemas.microsoft.com/office/drawing/2014/main" id="{6018CCB5-3BC9-4CFF-AA91-6C9021B69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673422" y="2229727"/>
              <a:ext cx="914401" cy="914400"/>
            </a:xfrm>
            <a:prstGeom prst="rect">
              <a:avLst/>
            </a:prstGeom>
          </p:spPr>
        </p:pic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2EBEF546-D4C6-41AF-A246-C08F82D002A1}"/>
                </a:ext>
              </a:extLst>
            </p:cNvPr>
            <p:cNvSpPr txBox="1"/>
            <p:nvPr/>
          </p:nvSpPr>
          <p:spPr>
            <a:xfrm>
              <a:off x="4673423" y="2740812"/>
              <a:ext cx="8888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dirty="0">
                  <a:solidFill>
                    <a:schemeClr val="bg1"/>
                  </a:solidFill>
                </a:rPr>
                <a:t>Player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7DAF2C0-DCEF-4BDF-B0A1-6F2AF56DD722}"/>
              </a:ext>
            </a:extLst>
          </p:cNvPr>
          <p:cNvSpPr txBox="1"/>
          <p:nvPr/>
        </p:nvSpPr>
        <p:spPr>
          <a:xfrm>
            <a:off x="1383572" y="6233279"/>
            <a:ext cx="888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/>
              <a:t>Team</a:t>
            </a:r>
            <a:endParaRPr lang="en-US" sz="14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294BAE4-FADE-4F71-9BE4-DF996C052B57}"/>
              </a:ext>
            </a:extLst>
          </p:cNvPr>
          <p:cNvSpPr txBox="1"/>
          <p:nvPr/>
        </p:nvSpPr>
        <p:spPr>
          <a:xfrm>
            <a:off x="3937227" y="6240600"/>
            <a:ext cx="888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/>
              <a:t>Sponsor</a:t>
            </a:r>
            <a:endParaRPr lang="en-US" sz="14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E28858E-32E1-4D36-B867-CA9F13433E72}"/>
              </a:ext>
            </a:extLst>
          </p:cNvPr>
          <p:cNvSpPr txBox="1"/>
          <p:nvPr/>
        </p:nvSpPr>
        <p:spPr>
          <a:xfrm>
            <a:off x="6420896" y="6239294"/>
            <a:ext cx="1288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err="1"/>
              <a:t>Event&amp;Media</a:t>
            </a:r>
            <a:endParaRPr lang="en-US" sz="1400" dirty="0"/>
          </a:p>
        </p:txBody>
      </p:sp>
      <p:sp>
        <p:nvSpPr>
          <p:cNvPr id="40" name="矢印: 左右 39">
            <a:extLst>
              <a:ext uri="{FF2B5EF4-FFF2-40B4-BE49-F238E27FC236}">
                <a16:creationId xmlns:a16="http://schemas.microsoft.com/office/drawing/2014/main" id="{E5F22822-A60F-46E4-92B0-BEF3ADDFA043}"/>
              </a:ext>
            </a:extLst>
          </p:cNvPr>
          <p:cNvSpPr/>
          <p:nvPr/>
        </p:nvSpPr>
        <p:spPr>
          <a:xfrm rot="5400000">
            <a:off x="3874613" y="4991607"/>
            <a:ext cx="1014037" cy="226541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矢印: 左右 40">
            <a:extLst>
              <a:ext uri="{FF2B5EF4-FFF2-40B4-BE49-F238E27FC236}">
                <a16:creationId xmlns:a16="http://schemas.microsoft.com/office/drawing/2014/main" id="{948B5A17-EF59-49E1-860D-14E11FA13F91}"/>
              </a:ext>
            </a:extLst>
          </p:cNvPr>
          <p:cNvSpPr/>
          <p:nvPr/>
        </p:nvSpPr>
        <p:spPr>
          <a:xfrm rot="9219874">
            <a:off x="1953312" y="5063225"/>
            <a:ext cx="2151004" cy="226541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矢印: 左右 42">
            <a:extLst>
              <a:ext uri="{FF2B5EF4-FFF2-40B4-BE49-F238E27FC236}">
                <a16:creationId xmlns:a16="http://schemas.microsoft.com/office/drawing/2014/main" id="{868EA392-750B-4FBE-94BF-5EBCD9796FD0}"/>
              </a:ext>
            </a:extLst>
          </p:cNvPr>
          <p:cNvSpPr/>
          <p:nvPr/>
        </p:nvSpPr>
        <p:spPr>
          <a:xfrm rot="1560000">
            <a:off x="4684614" y="5062272"/>
            <a:ext cx="2171110" cy="226541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グラフィックス 43" descr="建物">
            <a:extLst>
              <a:ext uri="{FF2B5EF4-FFF2-40B4-BE49-F238E27FC236}">
                <a16:creationId xmlns:a16="http://schemas.microsoft.com/office/drawing/2014/main" id="{B2D2C124-D0DE-4F92-8ACA-E481181ECC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2647" y="3578608"/>
            <a:ext cx="542013" cy="542013"/>
          </a:xfrm>
          <a:prstGeom prst="rect">
            <a:avLst/>
          </a:prstGeom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D6031DD-A36A-462B-9B7B-029074FF1F09}"/>
              </a:ext>
            </a:extLst>
          </p:cNvPr>
          <p:cNvSpPr txBox="1"/>
          <p:nvPr/>
        </p:nvSpPr>
        <p:spPr>
          <a:xfrm>
            <a:off x="5034774" y="3706349"/>
            <a:ext cx="6094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あらゆるオファーに関する</a:t>
            </a:r>
            <a:r>
              <a:rPr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全ての手続きを代行。</a:t>
            </a:r>
            <a:endParaRPr lang="en-US" altLang="ja-JP" sz="2000" dirty="0"/>
          </a:p>
          <a:p>
            <a:r>
              <a:rPr lang="ja-JP" altLang="en-US" sz="2000" dirty="0"/>
              <a:t>プレイヤーは安全にプレイヤー活動に集中できます</a:t>
            </a:r>
            <a:endParaRPr lang="en-US" sz="2000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91B6886-B565-4428-97DA-E9E2716B2DB6}"/>
              </a:ext>
            </a:extLst>
          </p:cNvPr>
          <p:cNvSpPr txBox="1"/>
          <p:nvPr/>
        </p:nvSpPr>
        <p:spPr>
          <a:xfrm>
            <a:off x="2053090" y="5790403"/>
            <a:ext cx="12506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例）</a:t>
            </a:r>
            <a:endParaRPr lang="en-US" altLang="ja-JP" sz="1000" dirty="0"/>
          </a:p>
          <a:p>
            <a:r>
              <a:rPr lang="ja-JP" altLang="en-US" sz="1000" dirty="0"/>
              <a:t>加入、脱退、移籍</a:t>
            </a:r>
            <a:endParaRPr lang="en-US" altLang="ja-JP" sz="1000" dirty="0"/>
          </a:p>
          <a:p>
            <a:r>
              <a:rPr lang="ja-JP" altLang="en-US" sz="1000" dirty="0"/>
              <a:t>条件交渉など</a:t>
            </a:r>
            <a:endParaRPr lang="en-US" altLang="ja-JP" sz="10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E5F4B9B-7424-4972-B9AB-867469341350}"/>
              </a:ext>
            </a:extLst>
          </p:cNvPr>
          <p:cNvSpPr txBox="1"/>
          <p:nvPr/>
        </p:nvSpPr>
        <p:spPr>
          <a:xfrm>
            <a:off x="4511721" y="5797724"/>
            <a:ext cx="1480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例）</a:t>
            </a:r>
            <a:endParaRPr lang="en-US" altLang="ja-JP" sz="1000" dirty="0"/>
          </a:p>
          <a:p>
            <a:r>
              <a:rPr lang="ja-JP" altLang="en-US" sz="1000" dirty="0"/>
              <a:t>新規契約、更新契約</a:t>
            </a:r>
            <a:endParaRPr lang="en-US" altLang="ja-JP" sz="1000" dirty="0"/>
          </a:p>
          <a:p>
            <a:r>
              <a:rPr lang="ja-JP" altLang="en-US" sz="1000" dirty="0"/>
              <a:t>条件交渉など</a:t>
            </a:r>
            <a:endParaRPr lang="en-US" altLang="ja-JP" sz="10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1885FEF-DB18-4D69-9B27-FDD4E23C7B99}"/>
              </a:ext>
            </a:extLst>
          </p:cNvPr>
          <p:cNvSpPr txBox="1"/>
          <p:nvPr/>
        </p:nvSpPr>
        <p:spPr>
          <a:xfrm>
            <a:off x="7200696" y="5796418"/>
            <a:ext cx="22443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例）</a:t>
            </a:r>
            <a:endParaRPr lang="en-US" altLang="ja-JP" sz="1000" dirty="0"/>
          </a:p>
          <a:p>
            <a:r>
              <a:rPr lang="ja-JP" altLang="en-US" sz="1000" dirty="0"/>
              <a:t>招聘、招待、出演による</a:t>
            </a:r>
            <a:endParaRPr lang="en-US" altLang="ja-JP" sz="1000" dirty="0"/>
          </a:p>
          <a:p>
            <a:r>
              <a:rPr lang="ja-JP" altLang="en-US" sz="1000" dirty="0"/>
              <a:t>条件交渉や契約など</a:t>
            </a:r>
            <a:endParaRPr lang="en-US" altLang="ja-JP" sz="1000" dirty="0"/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9155CADC-7206-4E88-A07B-43E5655BD9B9}"/>
              </a:ext>
            </a:extLst>
          </p:cNvPr>
          <p:cNvSpPr/>
          <p:nvPr/>
        </p:nvSpPr>
        <p:spPr>
          <a:xfrm>
            <a:off x="4142123" y="2981450"/>
            <a:ext cx="216213" cy="59715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矢印: 下 41">
            <a:extLst>
              <a:ext uri="{FF2B5EF4-FFF2-40B4-BE49-F238E27FC236}">
                <a16:creationId xmlns:a16="http://schemas.microsoft.com/office/drawing/2014/main" id="{9FD3ECF7-7FE2-4D66-9B65-50952A0372CB}"/>
              </a:ext>
            </a:extLst>
          </p:cNvPr>
          <p:cNvSpPr/>
          <p:nvPr/>
        </p:nvSpPr>
        <p:spPr>
          <a:xfrm rot="10800000">
            <a:off x="4369050" y="2981450"/>
            <a:ext cx="216213" cy="59715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0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29F56D-4F00-43B7-BC5D-CB9F46767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ja-JP" altLang="en-US" dirty="0"/>
              <a:t>エージェント契約のポイント</a:t>
            </a:r>
            <a:endParaRPr lang="en-US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D6031DD-A36A-462B-9B7B-029074FF1F09}"/>
              </a:ext>
            </a:extLst>
          </p:cNvPr>
          <p:cNvSpPr txBox="1"/>
          <p:nvPr/>
        </p:nvSpPr>
        <p:spPr>
          <a:xfrm>
            <a:off x="2043735" y="3071199"/>
            <a:ext cx="81045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★ チームに所属していてもエージェント契約は可能です</a:t>
            </a:r>
            <a:endParaRPr lang="en-US" altLang="ja-JP" sz="2000" dirty="0"/>
          </a:p>
          <a:p>
            <a:r>
              <a:rPr lang="ja-JP" altLang="en-US" sz="2000" dirty="0"/>
              <a:t>　 →チームとの交渉役やチームからの入金管理なども行うためです</a:t>
            </a:r>
            <a:endParaRPr lang="en-US" altLang="ja-JP" sz="2000" dirty="0"/>
          </a:p>
          <a:p>
            <a:r>
              <a:rPr lang="ja-JP" altLang="en-US" sz="2000" dirty="0"/>
              <a:t>★ 無所属でも契約できます</a:t>
            </a:r>
            <a:endParaRPr lang="en-US" altLang="ja-JP" sz="2000" dirty="0"/>
          </a:p>
          <a:p>
            <a:r>
              <a:rPr lang="ja-JP" altLang="en-US" sz="2000" dirty="0"/>
              <a:t>　 →チーム等に所属していなくても様々な交渉は発生するからです</a:t>
            </a:r>
            <a:endParaRPr lang="en-US" altLang="ja-JP" sz="2000" dirty="0"/>
          </a:p>
          <a:p>
            <a:r>
              <a:rPr lang="ja-JP" altLang="en-US" sz="2000" dirty="0"/>
              <a:t>★ 現在プロではなくても契約できます</a:t>
            </a:r>
            <a:endParaRPr lang="en-US" altLang="ja-JP" sz="2000" dirty="0"/>
          </a:p>
          <a:p>
            <a:r>
              <a:rPr lang="ja-JP" altLang="en-US" sz="2000" dirty="0"/>
              <a:t>　 →これからスポンサーを獲得するような場合でも対応いたします</a:t>
            </a:r>
            <a:endParaRPr lang="en-US" altLang="ja-JP" sz="2000"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A203B393-F128-4FBE-883E-43ACCCCA59E3}"/>
              </a:ext>
            </a:extLst>
          </p:cNvPr>
          <p:cNvSpPr txBox="1">
            <a:spLocks/>
          </p:cNvSpPr>
          <p:nvPr/>
        </p:nvSpPr>
        <p:spPr>
          <a:xfrm>
            <a:off x="581192" y="5386507"/>
            <a:ext cx="11029615" cy="1275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エージェントは</a:t>
            </a:r>
            <a:r>
              <a:rPr lang="en-US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『</a:t>
            </a: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あなた</a:t>
            </a:r>
            <a:r>
              <a:rPr lang="en-US" altLang="ja-JP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』</a:t>
            </a:r>
            <a:r>
              <a:rPr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の代理人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718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29F56D-4F00-43B7-BC5D-CB9F46767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ja-JP" altLang="en-US" dirty="0"/>
              <a:t>エージェント契約のメリット</a:t>
            </a:r>
            <a:endParaRPr 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391DD9E-2388-4F47-9DC7-89D3B6E11592}"/>
              </a:ext>
            </a:extLst>
          </p:cNvPr>
          <p:cNvGrpSpPr/>
          <p:nvPr/>
        </p:nvGrpSpPr>
        <p:grpSpPr>
          <a:xfrm>
            <a:off x="1038511" y="2868598"/>
            <a:ext cx="2517912" cy="2517909"/>
            <a:chOff x="581192" y="2966950"/>
            <a:chExt cx="2517912" cy="2517909"/>
          </a:xfrm>
        </p:grpSpPr>
        <p:pic>
          <p:nvPicPr>
            <p:cNvPr id="24" name="グラフィックス 23" descr="ユーザー">
              <a:extLst>
                <a:ext uri="{FF2B5EF4-FFF2-40B4-BE49-F238E27FC236}">
                  <a16:creationId xmlns:a16="http://schemas.microsoft.com/office/drawing/2014/main" id="{6018CCB5-3BC9-4CFF-AA91-6C9021B69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192" y="2966950"/>
              <a:ext cx="2517912" cy="2517909"/>
            </a:xfrm>
            <a:prstGeom prst="rect">
              <a:avLst/>
            </a:prstGeom>
          </p:spPr>
        </p:pic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2EBEF546-D4C6-41AF-A246-C08F82D002A1}"/>
                </a:ext>
              </a:extLst>
            </p:cNvPr>
            <p:cNvSpPr txBox="1"/>
            <p:nvPr/>
          </p:nvSpPr>
          <p:spPr>
            <a:xfrm>
              <a:off x="581195" y="4482407"/>
              <a:ext cx="2447458" cy="683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600" dirty="0">
                  <a:solidFill>
                    <a:schemeClr val="bg1"/>
                  </a:solidFill>
                </a:rPr>
                <a:t>Player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D6031DD-A36A-462B-9B7B-029074FF1F09}"/>
              </a:ext>
            </a:extLst>
          </p:cNvPr>
          <p:cNvSpPr txBox="1"/>
          <p:nvPr/>
        </p:nvSpPr>
        <p:spPr>
          <a:xfrm>
            <a:off x="3506281" y="3186174"/>
            <a:ext cx="81045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① 出演におけるスポンサー規約違反リスクを減らせる</a:t>
            </a:r>
            <a:endParaRPr lang="en-US" altLang="ja-JP" sz="2000" dirty="0"/>
          </a:p>
          <a:p>
            <a:r>
              <a:rPr lang="ja-JP" altLang="en-US" sz="2000" dirty="0"/>
              <a:t>② 全ての条件交渉を任せられる</a:t>
            </a:r>
            <a:endParaRPr lang="en-US" altLang="ja-JP" sz="2000" dirty="0"/>
          </a:p>
          <a:p>
            <a:r>
              <a:rPr lang="ja-JP" altLang="en-US" sz="2000" dirty="0"/>
              <a:t>③ チームとの適正な交渉をしてもらえる</a:t>
            </a:r>
            <a:endParaRPr lang="en-US" altLang="ja-JP" sz="2000" dirty="0"/>
          </a:p>
          <a:p>
            <a:r>
              <a:rPr lang="ja-JP" altLang="en-US" sz="2000" dirty="0"/>
              <a:t>④ 脱退時の面倒を任せられる</a:t>
            </a:r>
            <a:endParaRPr lang="en-US" altLang="ja-JP" sz="2000" dirty="0"/>
          </a:p>
          <a:p>
            <a:r>
              <a:rPr lang="ja-JP" altLang="en-US" sz="2000" dirty="0"/>
              <a:t>⑤ 賞金回収を任せられる</a:t>
            </a:r>
            <a:endParaRPr lang="en-US" altLang="ja-JP" sz="2000" dirty="0"/>
          </a:p>
          <a:p>
            <a:r>
              <a:rPr lang="ja-JP" altLang="en-US" sz="2000" dirty="0"/>
              <a:t>⑥ エージェントからスポンサーや仕事の紹介を優先的に受けられる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87618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632639-8A67-42A5-93A1-4F0AD162F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こんな時、エージェントを頼ってください</a:t>
            </a:r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75E8AF-A984-44B4-9E21-C7F95EBA9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4459269" cy="3634486"/>
          </a:xfrm>
        </p:spPr>
        <p:txBody>
          <a:bodyPr/>
          <a:lstStyle/>
          <a:p>
            <a:r>
              <a:rPr lang="ja-JP" altLang="en-US" dirty="0"/>
              <a:t>チームとの所属条件交渉をしてほしい</a:t>
            </a:r>
            <a:endParaRPr lang="en-US" altLang="ja-JP" dirty="0"/>
          </a:p>
          <a:p>
            <a:r>
              <a:rPr lang="ja-JP" altLang="en-US" dirty="0"/>
              <a:t>チームを抜けたい</a:t>
            </a:r>
            <a:endParaRPr lang="en-US" altLang="ja-JP" dirty="0"/>
          </a:p>
          <a:p>
            <a:r>
              <a:rPr lang="ja-JP" altLang="en-US" dirty="0"/>
              <a:t>チームを他所に移籍したい</a:t>
            </a:r>
            <a:endParaRPr lang="en-US" altLang="ja-JP" dirty="0"/>
          </a:p>
          <a:p>
            <a:r>
              <a:rPr lang="ja-JP" altLang="en-US" dirty="0"/>
              <a:t>スポンサーと交渉してほしい</a:t>
            </a:r>
            <a:endParaRPr lang="en-US" altLang="ja-JP" dirty="0"/>
          </a:p>
          <a:p>
            <a:r>
              <a:rPr lang="ja-JP" altLang="en-US" dirty="0"/>
              <a:t>入金されない</a:t>
            </a:r>
            <a:endParaRPr lang="en-US" altLang="ja-JP" dirty="0"/>
          </a:p>
          <a:p>
            <a:r>
              <a:rPr lang="en-US" altLang="ja-JP" dirty="0"/>
              <a:t>esports</a:t>
            </a:r>
            <a:r>
              <a:rPr lang="ja-JP" altLang="en-US" dirty="0"/>
              <a:t>関連の仕事の交渉をしてほしい</a:t>
            </a:r>
            <a:endParaRPr lang="en-US" altLang="ja-JP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39E051-C470-4F3A-8D7A-18877EE03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FE9C3F6-23B1-4AC7-8654-56B71A245609}" type="datetime1">
              <a:rPr lang="ja-JP" altLang="en-US" smtClean="0"/>
              <a:t>2020/3/23</a:t>
            </a:fld>
            <a:endParaRPr lang="en-US" dirty="0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01B7F39B-23A6-477F-AE4F-B5A3ECE5F63A}"/>
              </a:ext>
            </a:extLst>
          </p:cNvPr>
          <p:cNvGrpSpPr/>
          <p:nvPr/>
        </p:nvGrpSpPr>
        <p:grpSpPr>
          <a:xfrm>
            <a:off x="7605951" y="2908812"/>
            <a:ext cx="3902944" cy="2497165"/>
            <a:chOff x="7172714" y="3639372"/>
            <a:chExt cx="3902944" cy="2497165"/>
          </a:xfrm>
        </p:grpSpPr>
        <p:pic>
          <p:nvPicPr>
            <p:cNvPr id="6" name="グラフィックス 5" descr="チェックリスト">
              <a:extLst>
                <a:ext uri="{FF2B5EF4-FFF2-40B4-BE49-F238E27FC236}">
                  <a16:creationId xmlns:a16="http://schemas.microsoft.com/office/drawing/2014/main" id="{2BAF36D3-6B0F-4114-A391-E124611D3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224702" y="4669627"/>
              <a:ext cx="412124" cy="436090"/>
            </a:xfrm>
            <a:prstGeom prst="rect">
              <a:avLst/>
            </a:prstGeom>
          </p:spPr>
        </p:pic>
        <p:pic>
          <p:nvPicPr>
            <p:cNvPr id="7" name="グラフィックス 6" descr="握手">
              <a:extLst>
                <a:ext uri="{FF2B5EF4-FFF2-40B4-BE49-F238E27FC236}">
                  <a16:creationId xmlns:a16="http://schemas.microsoft.com/office/drawing/2014/main" id="{2D825507-B2A2-4B22-A5E6-F0FC0F4DDB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172714" y="5128760"/>
              <a:ext cx="516101" cy="546112"/>
            </a:xfrm>
            <a:prstGeom prst="rect">
              <a:avLst/>
            </a:prstGeom>
          </p:spPr>
        </p:pic>
        <p:pic>
          <p:nvPicPr>
            <p:cNvPr id="8" name="グラフィックス 7" descr="スーツケース">
              <a:extLst>
                <a:ext uri="{FF2B5EF4-FFF2-40B4-BE49-F238E27FC236}">
                  <a16:creationId xmlns:a16="http://schemas.microsoft.com/office/drawing/2014/main" id="{6553A465-E35D-4618-8212-3326FC1BCF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225050" y="5674872"/>
              <a:ext cx="414518" cy="438622"/>
            </a:xfrm>
            <a:prstGeom prst="rect">
              <a:avLst/>
            </a:prstGeom>
          </p:spPr>
        </p:pic>
        <p:pic>
          <p:nvPicPr>
            <p:cNvPr id="9" name="グラフィックス 8" descr="役員室">
              <a:extLst>
                <a:ext uri="{FF2B5EF4-FFF2-40B4-BE49-F238E27FC236}">
                  <a16:creationId xmlns:a16="http://schemas.microsoft.com/office/drawing/2014/main" id="{0610174F-DE1B-4208-A8FC-CE5866AC7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172714" y="4082262"/>
              <a:ext cx="530917" cy="561790"/>
            </a:xfrm>
            <a:prstGeom prst="rect">
              <a:avLst/>
            </a:prstGeom>
          </p:spPr>
        </p:pic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FE03A09B-E6EA-4B2F-B188-713EEE7950D4}"/>
                </a:ext>
              </a:extLst>
            </p:cNvPr>
            <p:cNvSpPr txBox="1"/>
            <p:nvPr/>
          </p:nvSpPr>
          <p:spPr>
            <a:xfrm>
              <a:off x="7636826" y="4645255"/>
              <a:ext cx="31075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/>
                <a:t>契約内容のチェック</a:t>
              </a:r>
              <a:endParaRPr lang="en-US" altLang="ja-JP" sz="2400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151BB6B9-00EF-49A8-BCD2-97DA7A8A7EA7}"/>
                </a:ext>
              </a:extLst>
            </p:cNvPr>
            <p:cNvSpPr txBox="1"/>
            <p:nvPr/>
          </p:nvSpPr>
          <p:spPr>
            <a:xfrm>
              <a:off x="7636826" y="4137479"/>
              <a:ext cx="2521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/>
                <a:t>交渉</a:t>
              </a:r>
              <a:endParaRPr lang="en-US" altLang="ja-JP" sz="2400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AB9DE7F9-BADD-42E0-A142-0C5CB8528C86}"/>
                </a:ext>
              </a:extLst>
            </p:cNvPr>
            <p:cNvSpPr txBox="1"/>
            <p:nvPr/>
          </p:nvSpPr>
          <p:spPr>
            <a:xfrm>
              <a:off x="7636826" y="3639372"/>
              <a:ext cx="2521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/>
                <a:t>受付、内容確認</a:t>
              </a:r>
              <a:endParaRPr lang="en-US" altLang="ja-JP" sz="2400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4948CBC8-332F-4740-A35D-EAC03B304D25}"/>
                </a:ext>
              </a:extLst>
            </p:cNvPr>
            <p:cNvSpPr txBox="1"/>
            <p:nvPr/>
          </p:nvSpPr>
          <p:spPr>
            <a:xfrm>
              <a:off x="7639568" y="5172440"/>
              <a:ext cx="34360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/>
                <a:t>契約手続きと契約管理</a:t>
              </a:r>
              <a:endParaRPr lang="en-US" altLang="ja-JP" sz="2400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227ED7A4-12CE-459B-9851-4A6751B0B73B}"/>
                </a:ext>
              </a:extLst>
            </p:cNvPr>
            <p:cNvSpPr txBox="1"/>
            <p:nvPr/>
          </p:nvSpPr>
          <p:spPr>
            <a:xfrm>
              <a:off x="7639568" y="5674872"/>
              <a:ext cx="25216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/>
                <a:t>入金及び督促</a:t>
              </a:r>
              <a:endParaRPr lang="en-US" altLang="ja-JP" sz="2400" dirty="0"/>
            </a:p>
          </p:txBody>
        </p:sp>
        <p:pic>
          <p:nvPicPr>
            <p:cNvPr id="15" name="グラフィックス 14" descr="開いた封筒">
              <a:extLst>
                <a:ext uri="{FF2B5EF4-FFF2-40B4-BE49-F238E27FC236}">
                  <a16:creationId xmlns:a16="http://schemas.microsoft.com/office/drawing/2014/main" id="{047F2516-22F5-4D4A-B0FC-7C618FEF18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211985" y="3684429"/>
              <a:ext cx="424841" cy="372508"/>
            </a:xfrm>
            <a:prstGeom prst="rect">
              <a:avLst/>
            </a:prstGeom>
          </p:spPr>
        </p:pic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315F78F7-6066-4D74-95AA-6051FB0365FA}"/>
              </a:ext>
            </a:extLst>
          </p:cNvPr>
          <p:cNvGrpSpPr/>
          <p:nvPr/>
        </p:nvGrpSpPr>
        <p:grpSpPr>
          <a:xfrm>
            <a:off x="4670725" y="3684429"/>
            <a:ext cx="2633523" cy="945931"/>
            <a:chOff x="4835739" y="3692064"/>
            <a:chExt cx="2770212" cy="945931"/>
          </a:xfrm>
        </p:grpSpPr>
        <p:sp>
          <p:nvSpPr>
            <p:cNvPr id="16" name="矢印: 右 15">
              <a:extLst>
                <a:ext uri="{FF2B5EF4-FFF2-40B4-BE49-F238E27FC236}">
                  <a16:creationId xmlns:a16="http://schemas.microsoft.com/office/drawing/2014/main" id="{4D494AFE-AF47-48CE-9B12-AB346625F56A}"/>
                </a:ext>
              </a:extLst>
            </p:cNvPr>
            <p:cNvSpPr/>
            <p:nvPr/>
          </p:nvSpPr>
          <p:spPr>
            <a:xfrm>
              <a:off x="4835739" y="3692064"/>
              <a:ext cx="2770212" cy="945931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268F610A-12DB-4DDE-84DF-BA1181DC95B7}"/>
                </a:ext>
              </a:extLst>
            </p:cNvPr>
            <p:cNvSpPr txBox="1"/>
            <p:nvPr/>
          </p:nvSpPr>
          <p:spPr>
            <a:xfrm>
              <a:off x="4884712" y="3980363"/>
              <a:ext cx="2422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>
                  <a:solidFill>
                    <a:schemeClr val="bg1"/>
                  </a:solidFill>
                </a:rPr>
                <a:t>エージェントへ連絡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391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5642D2-4B29-498C-8D7C-226F5347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開始時期</a:t>
            </a:r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F46E2A-937A-4913-B293-E73E2EDF8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3071726"/>
            <a:ext cx="11029615" cy="290362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altLang="ja-JP" sz="2400" dirty="0"/>
              <a:t>2020</a:t>
            </a:r>
            <a:r>
              <a:rPr lang="ja-JP" altLang="en-US" sz="2400" dirty="0"/>
              <a:t>年</a:t>
            </a:r>
            <a:r>
              <a:rPr lang="en-US" altLang="ja-JP" sz="2400" dirty="0"/>
              <a:t>05</a:t>
            </a:r>
            <a:r>
              <a:rPr lang="ja-JP" altLang="en-US" sz="2400" dirty="0"/>
              <a:t>月</a:t>
            </a:r>
            <a:r>
              <a:rPr lang="en-US" altLang="ja-JP" sz="2400" dirty="0"/>
              <a:t>01</a:t>
            </a:r>
            <a:r>
              <a:rPr lang="ja-JP" altLang="en-US" sz="2400" dirty="0"/>
              <a:t>日 </a:t>
            </a:r>
            <a:r>
              <a:rPr lang="en-US" altLang="ja-JP" sz="2400" dirty="0"/>
              <a:t>10</a:t>
            </a:r>
            <a:r>
              <a:rPr lang="ja-JP" altLang="en-US" sz="2400" dirty="0"/>
              <a:t>：</a:t>
            </a:r>
            <a:r>
              <a:rPr lang="en-US" altLang="ja-JP" sz="2400" dirty="0"/>
              <a:t>00</a:t>
            </a:r>
            <a:r>
              <a:rPr lang="ja-JP" altLang="en-US" sz="2400" dirty="0"/>
              <a:t>（サービスおよび契約内容の説明希望受付開始）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受付方法（</a:t>
            </a:r>
            <a:r>
              <a:rPr lang="en-US" altLang="ja-JP" sz="2400" dirty="0"/>
              <a:t>email</a:t>
            </a:r>
            <a:r>
              <a:rPr lang="ja-JP" altLang="en-US" sz="2400" dirty="0"/>
              <a:t>か</a:t>
            </a:r>
            <a:r>
              <a:rPr lang="en-US" altLang="ja-JP" sz="2400" dirty="0" err="1"/>
              <a:t>TwitterDM</a:t>
            </a:r>
            <a:r>
              <a:rPr lang="ja-JP" altLang="en-US" sz="2400" dirty="0"/>
              <a:t>でお願いいたします）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email		agent@gb-sense.com</a:t>
            </a:r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 err="1"/>
              <a:t>TwitterDM</a:t>
            </a:r>
            <a:r>
              <a:rPr lang="ja-JP" altLang="en-US" sz="2400" dirty="0"/>
              <a:t> </a:t>
            </a:r>
            <a:r>
              <a:rPr lang="en-US" altLang="ja-JP" sz="2400" dirty="0"/>
              <a:t>@</a:t>
            </a:r>
            <a:r>
              <a:rPr lang="en-US" altLang="ja-JP" sz="2400" dirty="0" err="1"/>
              <a:t>GsKudo</a:t>
            </a:r>
            <a:endParaRPr lang="en-US" altLang="ja-JP" sz="24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24A088-703E-4306-B9F5-B20FC749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FE9C3F6-23B1-4AC7-8654-56B71A245609}" type="datetime1">
              <a:rPr lang="ja-JP" altLang="en-US" smtClean="0"/>
              <a:t>2020/3/23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0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30CBC-12FE-4F10-8D7A-7B2FA79A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サービス開始までの流れ</a:t>
            </a:r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AD4E03-5C33-43FD-B490-BE4CF7CEF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083050"/>
          </a:xfrm>
        </p:spPr>
        <p:txBody>
          <a:bodyPr/>
          <a:lstStyle/>
          <a:p>
            <a:r>
              <a:rPr lang="ja-JP" altLang="en-US" dirty="0"/>
              <a:t>お申込み</a:t>
            </a:r>
            <a:endParaRPr lang="en-US" altLang="ja-JP" dirty="0"/>
          </a:p>
          <a:p>
            <a:r>
              <a:rPr lang="ja-JP" altLang="en-US" dirty="0"/>
              <a:t>エージェントサービス</a:t>
            </a:r>
            <a:r>
              <a:rPr lang="ja-JP" altLang="en-US" dirty="0">
                <a:solidFill>
                  <a:schemeClr val="tx1"/>
                </a:solidFill>
              </a:rPr>
              <a:t>説明および</a:t>
            </a:r>
            <a:r>
              <a:rPr lang="ja-JP" altLang="en-US" dirty="0"/>
              <a:t>契約書の重要事項説明の実施</a:t>
            </a:r>
            <a:endParaRPr lang="en-US" altLang="ja-JP" dirty="0"/>
          </a:p>
          <a:p>
            <a:r>
              <a:rPr lang="ja-JP" altLang="en-US" dirty="0"/>
              <a:t>機密保持の説明および機密保持契約の締結</a:t>
            </a:r>
            <a:endParaRPr lang="en-US" altLang="ja-JP" dirty="0"/>
          </a:p>
          <a:p>
            <a:r>
              <a:rPr lang="ja-JP" altLang="en-US" dirty="0"/>
              <a:t>エージェントサービス契約の締結</a:t>
            </a:r>
            <a:endParaRPr lang="en-US" altLang="ja-JP" dirty="0"/>
          </a:p>
          <a:p>
            <a:r>
              <a:rPr lang="ja-JP" altLang="en-US" dirty="0"/>
              <a:t>エージェントサービスシステムへの登録（プレイヤー</a:t>
            </a:r>
            <a:r>
              <a:rPr lang="en-US" altLang="ja-JP" dirty="0"/>
              <a:t>/</a:t>
            </a:r>
            <a:r>
              <a:rPr lang="ja-JP" altLang="en-US" dirty="0"/>
              <a:t>契約情報</a:t>
            </a:r>
            <a:r>
              <a:rPr lang="en-US" altLang="ja-JP" dirty="0"/>
              <a:t>/</a:t>
            </a:r>
            <a:r>
              <a:rPr lang="ja-JP" altLang="en-US" dirty="0"/>
              <a:t>スポンサー情報</a:t>
            </a:r>
            <a:r>
              <a:rPr lang="en-US" altLang="ja-JP" dirty="0"/>
              <a:t>/</a:t>
            </a:r>
            <a:r>
              <a:rPr lang="ja-JP" altLang="en-US" dirty="0"/>
              <a:t>所属情報）</a:t>
            </a:r>
            <a:endParaRPr lang="en-US" altLang="ja-JP" dirty="0"/>
          </a:p>
          <a:p>
            <a:r>
              <a:rPr lang="ja-JP" altLang="en-US" dirty="0"/>
              <a:t>契約開始</a:t>
            </a:r>
            <a:endParaRPr lang="en-US" altLang="ja-JP" dirty="0"/>
          </a:p>
          <a:p>
            <a:endParaRPr lang="en-US" dirty="0"/>
          </a:p>
          <a:p>
            <a:pPr marL="0" indent="0" algn="ctr">
              <a:buNone/>
            </a:pP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説明会参加から最短</a:t>
            </a:r>
            <a:r>
              <a:rPr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営業日で選手はエージェントを頼れるようになります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B8F6AA-7BC9-4C5F-81E8-5479FD9FD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FE9C3F6-23B1-4AC7-8654-56B71A245609}" type="datetime1">
              <a:rPr lang="ja-JP" altLang="en-US" smtClean="0"/>
              <a:t>2020/3/23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3501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78_TF33552983" id="{05C81E8E-4E76-4994-8C6A-39585B410D15}" vid="{0033867A-6910-4B95-914D-B7728923992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88A306DE58594099F555577C33117D" ma:contentTypeVersion="0" ma:contentTypeDescription="Create a new document." ma:contentTypeScope="" ma:versionID="1d0c0dbd86a13b6ecc3cacbbbf8232d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0d72f0461dc8535d7279c65bada9a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608356-B3AE-48FD-A911-C946138EEEDB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6FE35E-10D5-4B32-8C1C-BC6B7EEB22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E5C7089-D91F-4AE3-8B34-C1FFC19317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{717749C7-E715-4917-95A2-989753B89437}tf33552983</Template>
  <TotalTime>0</TotalTime>
  <Words>504</Words>
  <Application>Microsoft Office PowerPoint</Application>
  <PresentationFormat>ワイド画面</PresentationFormat>
  <Paragraphs>117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Meiryo UI</vt:lpstr>
      <vt:lpstr>Calibri</vt:lpstr>
      <vt:lpstr>Franklin Gothic Book</vt:lpstr>
      <vt:lpstr>Wingdings 2</vt:lpstr>
      <vt:lpstr>DividendVTI</vt:lpstr>
      <vt:lpstr>GS Agent Sirvice Guide</vt:lpstr>
      <vt:lpstr>エージェントサービスとは</vt:lpstr>
      <vt:lpstr>エージェントサービス範囲（例）</vt:lpstr>
      <vt:lpstr>サービス図</vt:lpstr>
      <vt:lpstr>エージェント契約のポイント</vt:lpstr>
      <vt:lpstr>エージェント契約のメリット</vt:lpstr>
      <vt:lpstr>こんな時、エージェントを頼ってください</vt:lpstr>
      <vt:lpstr>開始時期</vt:lpstr>
      <vt:lpstr>サービス開始までの流れ</vt:lpstr>
      <vt:lpstr>サービス料（目安一覧）</vt:lpstr>
      <vt:lpstr>お問い合わせ先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2020-03-17T01:30:45Z</dcterms:created>
  <dcterms:modified xsi:type="dcterms:W3CDTF">2020-03-23T07:36:48Z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0x0101004888A306DE58594099F555577C33117D</vt:lpwstr>
  </property>
</Properties>
</file>